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уч. Г.</c:v>
                </c:pt>
              </c:strCache>
            </c:strRef>
          </c:tx>
          <c:cat>
            <c:strRef>
              <c:f>Лист1!$A$2:$A$5</c:f>
              <c:strCache>
                <c:ptCount val="4"/>
                <c:pt idx="1">
                  <c:v>высокий ур</c:v>
                </c:pt>
                <c:pt idx="2">
                  <c:v>средний ур</c:v>
                </c:pt>
                <c:pt idx="3">
                  <c:v>низкий ур 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 уч.г. 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1">
                  <c:v>высокий ур</c:v>
                </c:pt>
                <c:pt idx="2">
                  <c:v>средний ур</c:v>
                </c:pt>
                <c:pt idx="3">
                  <c:v>низкий ур 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1">
                  <c:v>0.47</c:v>
                </c:pt>
                <c:pt idx="2">
                  <c:v>0.53</c:v>
                </c:pt>
                <c:pt idx="3">
                  <c:v>0</c:v>
                </c:pt>
              </c:numCache>
            </c:numRef>
          </c:val>
        </c:ser>
        <c:axId val="43802624"/>
        <c:axId val="43804160"/>
      </c:barChart>
      <c:catAx>
        <c:axId val="43802624"/>
        <c:scaling>
          <c:orientation val="minMax"/>
        </c:scaling>
        <c:axPos val="b"/>
        <c:tickLblPos val="nextTo"/>
        <c:crossAx val="43804160"/>
        <c:crosses val="autoZero"/>
        <c:auto val="1"/>
        <c:lblAlgn val="ctr"/>
        <c:lblOffset val="100"/>
      </c:catAx>
      <c:valAx>
        <c:axId val="43804160"/>
        <c:scaling>
          <c:orientation val="minMax"/>
        </c:scaling>
        <c:axPos val="l"/>
        <c:majorGridlines/>
        <c:numFmt formatCode="General" sourceLinked="1"/>
        <c:tickLblPos val="nextTo"/>
        <c:crossAx val="4380262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нач.уч. Г. 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Высокий ур </c:v>
                </c:pt>
                <c:pt idx="1">
                  <c:v>Средний ур </c:v>
                </c:pt>
                <c:pt idx="2">
                  <c:v>Низкий ур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0.47000000000000003</c:v>
                </c:pt>
                <c:pt idx="1">
                  <c:v>0.32000000000000006</c:v>
                </c:pt>
                <c:pt idx="2">
                  <c:v>0.11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конец.уч.г. 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Высокий ур </c:v>
                </c:pt>
                <c:pt idx="1">
                  <c:v>Средний ур </c:v>
                </c:pt>
                <c:pt idx="2">
                  <c:v>Низкий ур 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0.76000000000000012</c:v>
                </c:pt>
                <c:pt idx="1">
                  <c:v>0.19</c:v>
                </c:pt>
                <c:pt idx="2">
                  <c:v>0.05</c:v>
                </c:pt>
              </c:numCache>
            </c:numRef>
          </c:val>
        </c:ser>
        <c:axId val="77112064"/>
        <c:axId val="77113600"/>
      </c:barChart>
      <c:catAx>
        <c:axId val="77112064"/>
        <c:scaling>
          <c:orientation val="minMax"/>
        </c:scaling>
        <c:axPos val="b"/>
        <c:tickLblPos val="nextTo"/>
        <c:crossAx val="77113600"/>
        <c:crosses val="autoZero"/>
        <c:auto val="1"/>
        <c:lblAlgn val="ctr"/>
        <c:lblOffset val="100"/>
      </c:catAx>
      <c:valAx>
        <c:axId val="77113600"/>
        <c:scaling>
          <c:orientation val="minMax"/>
        </c:scaling>
        <c:axPos val="l"/>
        <c:majorGridlines/>
        <c:numFmt formatCode="0%" sourceLinked="1"/>
        <c:tickLblPos val="nextTo"/>
        <c:crossAx val="7711206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нач.уч. Г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Высокий ур.</c:v>
                </c:pt>
                <c:pt idx="1">
                  <c:v>Средний ур.</c:v>
                </c:pt>
                <c:pt idx="2">
                  <c:v>Низкий ур.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0.12000000000000001</c:v>
                </c:pt>
                <c:pt idx="1">
                  <c:v>0.5</c:v>
                </c:pt>
                <c:pt idx="2">
                  <c:v>0.35000000000000003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конец.уч.г. 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Высокий ур.</c:v>
                </c:pt>
                <c:pt idx="1">
                  <c:v>Средний ур.</c:v>
                </c:pt>
                <c:pt idx="2">
                  <c:v>Низкий ур.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0.56999999999999995</c:v>
                </c:pt>
                <c:pt idx="1">
                  <c:v>0.39000000000000007</c:v>
                </c:pt>
                <c:pt idx="2">
                  <c:v>4.0000000000000008E-2</c:v>
                </c:pt>
              </c:numCache>
            </c:numRef>
          </c:val>
        </c:ser>
        <c:axId val="80043392"/>
        <c:axId val="80053376"/>
      </c:barChart>
      <c:catAx>
        <c:axId val="80043392"/>
        <c:scaling>
          <c:orientation val="minMax"/>
        </c:scaling>
        <c:axPos val="b"/>
        <c:tickLblPos val="nextTo"/>
        <c:crossAx val="80053376"/>
        <c:crosses val="autoZero"/>
        <c:auto val="1"/>
        <c:lblAlgn val="ctr"/>
        <c:lblOffset val="100"/>
      </c:catAx>
      <c:valAx>
        <c:axId val="80053376"/>
        <c:scaling>
          <c:orientation val="minMax"/>
        </c:scaling>
        <c:axPos val="l"/>
        <c:majorGridlines/>
        <c:numFmt formatCode="0%" sourceLinked="1"/>
        <c:tickLblPos val="nextTo"/>
        <c:crossAx val="8004339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нач.уч.г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Высокий ур </c:v>
                </c:pt>
                <c:pt idx="1">
                  <c:v>Средний ур</c:v>
                </c:pt>
                <c:pt idx="2">
                  <c:v>Низкий ур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7.0000000000000021E-2</c:v>
                </c:pt>
                <c:pt idx="1">
                  <c:v>0.69000000000000006</c:v>
                </c:pt>
                <c:pt idx="2">
                  <c:v>0.24000000000000002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конец.уч.г.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Высокий ур </c:v>
                </c:pt>
                <c:pt idx="1">
                  <c:v>Средний ур</c:v>
                </c:pt>
                <c:pt idx="2">
                  <c:v>Низкий ур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0.24000000000000002</c:v>
                </c:pt>
                <c:pt idx="1">
                  <c:v>0.62000000000000011</c:v>
                </c:pt>
                <c:pt idx="2">
                  <c:v>0.14000000000000001</c:v>
                </c:pt>
              </c:numCache>
            </c:numRef>
          </c:val>
        </c:ser>
        <c:axId val="80231808"/>
        <c:axId val="80262272"/>
      </c:barChart>
      <c:catAx>
        <c:axId val="80231808"/>
        <c:scaling>
          <c:orientation val="minMax"/>
        </c:scaling>
        <c:axPos val="b"/>
        <c:tickLblPos val="nextTo"/>
        <c:crossAx val="80262272"/>
        <c:crosses val="autoZero"/>
        <c:auto val="1"/>
        <c:lblAlgn val="ctr"/>
        <c:lblOffset val="100"/>
      </c:catAx>
      <c:valAx>
        <c:axId val="80262272"/>
        <c:scaling>
          <c:orientation val="minMax"/>
        </c:scaling>
        <c:axPos val="l"/>
        <c:majorGridlines/>
        <c:numFmt formatCode="0%" sourceLinked="1"/>
        <c:tickLblPos val="nextTo"/>
        <c:crossAx val="8023180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1135055774278214"/>
          <c:y val="6.6203001968503941E-2"/>
          <c:w val="0.62691404199475054"/>
          <c:h val="0.7973961614173226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нач.цч. Г.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Высокий ур </c:v>
                </c:pt>
                <c:pt idx="1">
                  <c:v>Средний ур </c:v>
                </c:pt>
                <c:pt idx="2">
                  <c:v>Низкий ур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0.69</c:v>
                </c:pt>
                <c:pt idx="2">
                  <c:v>0.24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конец.уч.г. 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Высокий ур </c:v>
                </c:pt>
                <c:pt idx="1">
                  <c:v>Средний ур </c:v>
                </c:pt>
                <c:pt idx="2">
                  <c:v>Низкий ур 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0.3</c:v>
                </c:pt>
                <c:pt idx="1">
                  <c:v>0.59</c:v>
                </c:pt>
                <c:pt idx="2">
                  <c:v>0.11</c:v>
                </c:pt>
              </c:numCache>
            </c:numRef>
          </c:val>
        </c:ser>
        <c:axId val="80406784"/>
        <c:axId val="80424960"/>
      </c:barChart>
      <c:catAx>
        <c:axId val="80406784"/>
        <c:scaling>
          <c:orientation val="minMax"/>
        </c:scaling>
        <c:axPos val="b"/>
        <c:tickLblPos val="nextTo"/>
        <c:crossAx val="80424960"/>
        <c:crosses val="autoZero"/>
        <c:auto val="1"/>
        <c:lblAlgn val="ctr"/>
        <c:lblOffset val="100"/>
      </c:catAx>
      <c:valAx>
        <c:axId val="80424960"/>
        <c:scaling>
          <c:orientation val="minMax"/>
        </c:scaling>
        <c:axPos val="l"/>
        <c:majorGridlines/>
        <c:numFmt formatCode="0%" sourceLinked="1"/>
        <c:tickLblPos val="nextTo"/>
        <c:crossAx val="8040678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31.12.2006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500042"/>
            <a:ext cx="6858000" cy="1214446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Муниципальное казенное дошкольное образовательное учреждение «</a:t>
            </a:r>
            <a:r>
              <a:rPr lang="ru-RU" sz="2400" dirty="0" err="1" smtClean="0">
                <a:solidFill>
                  <a:srgbClr val="FFFF00"/>
                </a:solidFill>
              </a:rPr>
              <a:t>Большемуртинский</a:t>
            </a:r>
            <a:r>
              <a:rPr lang="ru-RU" sz="2400" dirty="0" smtClean="0">
                <a:solidFill>
                  <a:srgbClr val="FFFF00"/>
                </a:solidFill>
              </a:rPr>
              <a:t> детский сад № 1»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357430"/>
            <a:ext cx="6400800" cy="3071834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Мониторинг детей ДОУ на конец 2024 учебного года 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861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Целью диагностики </a:t>
            </a:r>
            <a:r>
              <a:rPr lang="ru-RU" sz="3200" dirty="0" smtClean="0">
                <a:solidFill>
                  <a:srgbClr val="FFFF00"/>
                </a:solidFill>
              </a:rPr>
              <a:t>является: </a:t>
            </a:r>
            <a:r>
              <a:rPr lang="ru-RU" sz="3200" dirty="0" smtClean="0">
                <a:solidFill>
                  <a:srgbClr val="FFFF00"/>
                </a:solidFill>
              </a:rPr>
              <a:t>определение актуального уровня развития познавательной сферы детей дошкольного возраста с учетом их возрастных особенностей. 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3786190"/>
            <a:ext cx="8043890" cy="2523170"/>
          </a:xfrm>
        </p:spPr>
        <p:txBody>
          <a:bodyPr/>
          <a:lstStyle/>
          <a:p>
            <a:r>
              <a:rPr lang="ru-RU" dirty="0" smtClean="0"/>
              <a:t>Экспресс-диагностика детей в детском саду по возрастным группам от 3 до 7 лет Н. Н. Павлова ., Л. Г. Руденко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Основные параметры: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None/>
            </a:pPr>
            <a:r>
              <a:rPr lang="ru-RU" dirty="0" smtClean="0"/>
              <a:t>1.Общая осведомленность об окружающем мире .</a:t>
            </a:r>
          </a:p>
          <a:p>
            <a:pPr marL="651510" indent="-514350">
              <a:buNone/>
            </a:pPr>
            <a:r>
              <a:rPr lang="ru-RU" dirty="0" smtClean="0"/>
              <a:t>2. </a:t>
            </a:r>
            <a:r>
              <a:rPr lang="ru-RU" dirty="0" smtClean="0"/>
              <a:t>Внимание.</a:t>
            </a:r>
            <a:endParaRPr lang="ru-RU" dirty="0" smtClean="0"/>
          </a:p>
          <a:p>
            <a:pPr marL="651510" indent="-514350">
              <a:buNone/>
            </a:pPr>
            <a:r>
              <a:rPr lang="ru-RU" dirty="0" smtClean="0"/>
              <a:t>3. </a:t>
            </a:r>
            <a:r>
              <a:rPr lang="ru-RU" dirty="0" smtClean="0"/>
              <a:t>Мышление.</a:t>
            </a:r>
            <a:endParaRPr lang="ru-RU" dirty="0" smtClean="0"/>
          </a:p>
          <a:p>
            <a:pPr marL="651510" indent="-514350">
              <a:buNone/>
            </a:pPr>
            <a:r>
              <a:rPr lang="ru-RU" dirty="0" smtClean="0"/>
              <a:t>4. </a:t>
            </a:r>
            <a:r>
              <a:rPr lang="ru-RU" dirty="0" smtClean="0"/>
              <a:t>Память.</a:t>
            </a:r>
            <a:endParaRPr lang="ru-RU" dirty="0" smtClean="0"/>
          </a:p>
          <a:p>
            <a:pPr marL="651510" indent="-514350">
              <a:buNone/>
            </a:pPr>
            <a:r>
              <a:rPr lang="ru-RU" dirty="0" smtClean="0"/>
              <a:t>5. </a:t>
            </a:r>
            <a:r>
              <a:rPr lang="ru-RU" dirty="0" smtClean="0"/>
              <a:t>Восприятие. </a:t>
            </a:r>
            <a:endParaRPr lang="ru-RU" dirty="0" smtClean="0"/>
          </a:p>
          <a:p>
            <a:pPr marL="651510" indent="-514350">
              <a:buNone/>
            </a:pPr>
            <a:r>
              <a:rPr lang="ru-RU" dirty="0" smtClean="0"/>
              <a:t>6. Воображение.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Младшая группа Радуга 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Младшая группа Ягодки 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Средняя группа Сказка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Старшая группа Золотая Рыбка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Подготовительная группа «Пчелки 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Кейс диагностика готовности ребенка к школе. 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714348" y="2214554"/>
          <a:ext cx="7358114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Рекомендации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Развивать </a:t>
            </a:r>
            <a:r>
              <a:rPr lang="ru-RU" dirty="0" err="1" smtClean="0"/>
              <a:t>грофо-моторный</a:t>
            </a:r>
            <a:r>
              <a:rPr lang="ru-RU" dirty="0" smtClean="0"/>
              <a:t> навык и пространственну</a:t>
            </a:r>
            <a:r>
              <a:rPr lang="ru-RU" dirty="0" smtClean="0"/>
              <a:t>ю ориентацию</a:t>
            </a:r>
            <a:r>
              <a:rPr lang="ru-RU" dirty="0" smtClean="0"/>
              <a:t> (графический диктант, собирание картинок из разных частей в целое, </a:t>
            </a:r>
            <a:r>
              <a:rPr lang="ru-RU" dirty="0" smtClean="0"/>
              <a:t>лабиринты, дорисуй предмет или его вторую половину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В</a:t>
            </a:r>
            <a:r>
              <a:rPr lang="ru-RU" dirty="0" smtClean="0"/>
              <a:t>нимание (концентрацию, объем и распределение).</a:t>
            </a:r>
          </a:p>
          <a:p>
            <a:r>
              <a:rPr lang="ru-RU" dirty="0" smtClean="0"/>
              <a:t>Развивать фонематический слух.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5400" dirty="0" smtClean="0"/>
              <a:t>Спасибо за внимание !</a:t>
            </a:r>
            <a:endParaRPr lang="ru-RU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9154750</TotalTime>
  <Words>162</Words>
  <PresentationFormat>Экран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Муниципальное казенное дошкольное образовательное учреждение «Большемуртинский детский сад № 1»</vt:lpstr>
      <vt:lpstr>Целью диагностики является: определение актуального уровня развития познавательной сферы детей дошкольного возраста с учетом их возрастных особенностей. </vt:lpstr>
      <vt:lpstr>Основные параметры:</vt:lpstr>
      <vt:lpstr>Младшая группа Радуга </vt:lpstr>
      <vt:lpstr>Младшая группа Ягодки </vt:lpstr>
      <vt:lpstr>Средняя группа Сказка</vt:lpstr>
      <vt:lpstr>Старшая группа Золотая Рыбка</vt:lpstr>
      <vt:lpstr>Подготовительная группа «Пчелки »</vt:lpstr>
      <vt:lpstr>Рекомендации: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казенное дошкольное образовательное учреждение «Большемуртинский детский сад № 1»</dc:title>
  <dc:creator>1</dc:creator>
  <cp:lastModifiedBy>1</cp:lastModifiedBy>
  <cp:revision>12</cp:revision>
  <dcterms:created xsi:type="dcterms:W3CDTF">2024-05-27T09:33:19Z</dcterms:created>
  <dcterms:modified xsi:type="dcterms:W3CDTF">2024-05-28T03:07:10Z</dcterms:modified>
</cp:coreProperties>
</file>